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10287000" cx="18288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Montserrat Extra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44">
          <p15:clr>
            <a:srgbClr val="A4A3A4"/>
          </p15:clr>
        </p15:guide>
        <p15:guide id="2" pos="2921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h0IWUOeEtqWZhhkw6OSJ5VIujQ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44" orient="horz"/>
        <p:guide pos="292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MontserratExtra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ExtraLight-italic.fntdata"/><Relationship Id="rId50" Type="http://schemas.openxmlformats.org/officeDocument/2006/relationships/font" Target="fonts/MontserratExtraLight-bold.fntdata"/><Relationship Id="rId53" Type="http://customschemas.google.com/relationships/presentationmetadata" Target="metadata"/><Relationship Id="rId52" Type="http://schemas.openxmlformats.org/officeDocument/2006/relationships/font" Target="fonts/MontserratExtra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cd7852e86_1_50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8cd7852e86_1_50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8cd7852e86_1_505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8cd7852e86_1_50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28cd7852e86_1_50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8cd7852e86_1_50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946590a02_0_5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e946590a02_0_5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e946590a02_0_58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e946590a02_0_5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1e946590a02_0_5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e946590a02_0_5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cd7852e86_1_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8cd7852e86_1_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8cd7852e86_1_2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8cd7852e86_1_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28cd7852e86_1_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8cd7852e86_1_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cd7852e86_1_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8cd7852e86_1_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8cd7852e86_1_14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8cd7852e86_1_1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28cd7852e86_1_1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8cd7852e86_1_1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cd7852e86_1_3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8cd7852e86_1_3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8cd7852e86_1_30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8cd7852e86_1_3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8cd7852e86_1_3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8cd7852e86_1_3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cd7852e86_1_4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8cd7852e86_1_4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8cd7852e86_1_45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8cd7852e86_1_4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8cd7852e86_1_4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8cd7852e86_1_4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cd7852e86_1_6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28cd7852e86_1_6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28cd7852e86_1_60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8cd7852e86_1_6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8cd7852e86_1_6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8cd7852e86_1_6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8cd7852e86_1_7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8cd7852e86_1_7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8cd7852e86_1_74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8cd7852e86_1_7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8cd7852e86_1_7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8cd7852e86_1_7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cd7852e86_1_8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28cd7852e86_1_8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8cd7852e86_1_86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8cd7852e86_1_8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28cd7852e86_1_8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8cd7852e86_1_8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cd7852e86_1_11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8cd7852e86_1_11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8cd7852e86_1_116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8cd7852e86_1_11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28cd7852e86_1_11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28cd7852e86_1_11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cd7852e86_1_29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8cd7852e86_1_29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8cd7852e86_1_294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8cd7852e86_1_29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28cd7852e86_1_29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8cd7852e86_1_29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cd7852e86_1_33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28cd7852e86_1_33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28cd7852e86_1_334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28cd7852e86_1_33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28cd7852e86_1_33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8cd7852e86_1_33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cd7852e86_1_22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28cd7852e86_1_22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28cd7852e86_1_224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8cd7852e86_1_22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28cd7852e86_1_22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8cd7852e86_1_22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cd7852e86_1_26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28cd7852e86_1_26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28cd7852e86_1_262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8cd7852e86_1_26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28cd7852e86_1_26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28cd7852e86_1_26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cd7852e86_1_27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28cd7852e86_1_27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28cd7852e86_1_278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8cd7852e86_1_27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28cd7852e86_1_27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28cd7852e86_1_27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cd7852e86_1_36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28cd7852e86_1_36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8cd7852e86_1_364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28cd7852e86_1_36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28cd7852e86_1_36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8cd7852e86_1_36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8cd7852e86_1_38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28cd7852e86_1_38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28cd7852e86_1_389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8cd7852e86_1_38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28cd7852e86_1_38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28cd7852e86_1_38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cd7852e86_1_40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28cd7852e86_1_40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28cd7852e86_1_403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8cd7852e86_1_40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g28cd7852e86_1_40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28cd7852e86_1_40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cd7852e86_1_4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28cd7852e86_1_4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28cd7852e86_1_415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28cd7852e86_1_41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28cd7852e86_1_41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28cd7852e86_1_41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8cd7852e86_1_42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28cd7852e86_1_42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28cd7852e86_1_426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8cd7852e86_1_42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8cd7852e86_1_42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28cd7852e86_1_42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cd7852e86_1_43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28cd7852e86_1_43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28cd7852e86_1_437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8cd7852e86_1_43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28cd7852e86_1_437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28cd7852e86_1_437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8cd7852e86_1_44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28cd7852e86_1_44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28cd7852e86_1_448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28cd7852e86_1_44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28cd7852e86_1_44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28cd7852e86_1_44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cd7852e86_1_45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g28cd7852e86_1_45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28cd7852e86_1_459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28cd7852e86_1_45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28cd7852e86_1_45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28cd7852e86_1_45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6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8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8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946590a02_0_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e946590a02_0_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1e946590a02_0_13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e946590a02_0_1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e946590a02_0_1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e946590a02_0_1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cd7852e86_1_13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8cd7852e86_1_13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8cd7852e86_1_133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8cd7852e86_1_13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8cd7852e86_1_13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8cd7852e86_1_13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cd7852e86_1_15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8cd7852e86_1_15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8cd7852e86_1_159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8cd7852e86_1_15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28cd7852e86_1_15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8cd7852e86_1_15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cd7852e86_1_17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8cd7852e86_1_17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8cd7852e86_1_177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8cd7852e86_1_17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8cd7852e86_1_177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8cd7852e86_1_177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cd7852e86_1_2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8cd7852e86_1_2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8cd7852e86_1_210:notes"/>
          <p:cNvSpPr/>
          <p:nvPr>
            <p:ph idx="3" type="sldImg"/>
          </p:nvPr>
        </p:nvSpPr>
        <p:spPr>
          <a:xfrm>
            <a:off x="2290763" y="512763"/>
            <a:ext cx="45624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8cd7852e86_1_21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8cd7852e86_1_21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8cd7852e86_1_21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/>
          <p:nvPr/>
        </p:nvSpPr>
        <p:spPr>
          <a:xfrm>
            <a:off x="0" y="8986500"/>
            <a:ext cx="18288000" cy="1300800"/>
          </a:xfrm>
          <a:prstGeom prst="rect">
            <a:avLst/>
          </a:prstGeom>
          <a:solidFill>
            <a:srgbClr val="1037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" name="Google Shape;2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82400" y="9402425"/>
            <a:ext cx="1628652" cy="67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3"/>
          <p:cNvSpPr txBox="1"/>
          <p:nvPr/>
        </p:nvSpPr>
        <p:spPr>
          <a:xfrm>
            <a:off x="1047275" y="9359850"/>
            <a:ext cx="3753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Inovando para o futuro</a:t>
            </a:r>
            <a:endParaRPr/>
          </a:p>
        </p:txBody>
      </p:sp>
      <p:sp>
        <p:nvSpPr>
          <p:cNvPr id="30" name="Google Shape;30;p13"/>
          <p:cNvSpPr txBox="1"/>
          <p:nvPr/>
        </p:nvSpPr>
        <p:spPr>
          <a:xfrm>
            <a:off x="7628021" y="23865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0758" y="523818"/>
            <a:ext cx="1196482" cy="14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3"/>
          <p:cNvSpPr/>
          <p:nvPr/>
        </p:nvSpPr>
        <p:spPr>
          <a:xfrm>
            <a:off x="-977900" y="581660"/>
            <a:ext cx="7912100" cy="692785"/>
          </a:xfrm>
          <a:prstGeom prst="roundRect">
            <a:avLst>
              <a:gd fmla="val 50000" name="adj"/>
            </a:avLst>
          </a:prstGeom>
          <a:solidFill>
            <a:srgbClr val="01BCFE"/>
          </a:solidFill>
          <a:ln>
            <a:noFill/>
          </a:ln>
        </p:spPr>
        <p:txBody>
          <a:bodyPr anchorCtr="0" anchor="ctr" bIns="35750" lIns="71525" spcFirstLastPara="1" rIns="71525" wrap="square" tIns="3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3"/>
              <a:buFont typeface="Arial"/>
              <a:buNone/>
            </a:pPr>
            <a:r>
              <a:t/>
            </a:r>
            <a:endParaRPr b="0" i="0" sz="645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13"/>
          <p:cNvSpPr txBox="1"/>
          <p:nvPr>
            <p:ph type="title"/>
          </p:nvPr>
        </p:nvSpPr>
        <p:spPr>
          <a:xfrm>
            <a:off x="1239520" y="581660"/>
            <a:ext cx="5466080" cy="692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tinyml.org/" TargetMode="External"/><Relationship Id="rId4" Type="http://schemas.openxmlformats.org/officeDocument/2006/relationships/hyperlink" Target="https://www.linkedin.com/groups/13694488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hyperlink" Target="mailto:lahis.almeida@indt.org.br" TargetMode="External"/><Relationship Id="rId5" Type="http://schemas.openxmlformats.org/officeDocument/2006/relationships/hyperlink" Target="https://www.linkedin.com/in/lahis-almeida-5805094b/" TargetMode="External"/><Relationship Id="rId6" Type="http://schemas.openxmlformats.org/officeDocument/2006/relationships/hyperlink" Target="https://github.com/wasp-lahis/sbai-course" TargetMode="External"/><Relationship Id="rId7" Type="http://schemas.openxmlformats.org/officeDocument/2006/relationships/image" Target="../media/image4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378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1631067" y="7177169"/>
            <a:ext cx="2466898" cy="602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5750" lIns="71525" spcFirstLastPara="1" rIns="71525" wrap="square" tIns="3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3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997364" y="7308855"/>
            <a:ext cx="210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r>
              <a:rPr b="1" i="0" lang="en-US" sz="2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en-US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en-US" sz="2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en-US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b="1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-1" y="8986500"/>
            <a:ext cx="18287925" cy="130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083128" y="9459900"/>
            <a:ext cx="7268392" cy="424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INDT - Instituto de Desenvolvimento Tecnológico</a:t>
            </a:r>
            <a:endParaRPr b="0" i="0" sz="23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6750" y="9353239"/>
            <a:ext cx="2100598" cy="8728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1631075" y="3576425"/>
            <a:ext cx="1305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Portando Modelos IA para </a:t>
            </a: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Microcontroladores</a:t>
            </a:r>
            <a:r>
              <a:rPr lang="en-US" sz="6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32 bits</a:t>
            </a:r>
            <a:endParaRPr b="0" i="0" sz="6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631067" y="5906628"/>
            <a:ext cx="433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1FE0B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</a:t>
            </a:r>
            <a:r>
              <a:rPr b="0" i="0" lang="en-US" sz="2800" u="none" cap="none" strike="noStrike">
                <a:solidFill>
                  <a:srgbClr val="1FE0B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ahis </a:t>
            </a:r>
            <a:r>
              <a:rPr lang="en-US" sz="2800">
                <a:solidFill>
                  <a:srgbClr val="1FE0B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Almeida</a:t>
            </a:r>
            <a:endParaRPr b="0" i="0" sz="1800" u="none" cap="none" strike="noStrike">
              <a:solidFill>
                <a:srgbClr val="1FE0B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8" name="Google Shape;108;p1"/>
          <p:cNvCxnSpPr/>
          <p:nvPr/>
        </p:nvCxnSpPr>
        <p:spPr>
          <a:xfrm>
            <a:off x="1631067" y="5765425"/>
            <a:ext cx="12008912" cy="0"/>
          </a:xfrm>
          <a:prstGeom prst="straightConnector1">
            <a:avLst/>
          </a:prstGeom>
          <a:noFill/>
          <a:ln cap="flat" cmpd="sng" w="19050">
            <a:solidFill>
              <a:srgbClr val="1FE0B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" name="Google Shape;109;p1"/>
          <p:cNvPicPr preferRelativeResize="0"/>
          <p:nvPr/>
        </p:nvPicPr>
        <p:blipFill rotWithShape="1">
          <a:blip r:embed="rId4">
            <a:alphaModFix/>
          </a:blip>
          <a:srcRect b="0" l="0" r="48508" t="19548"/>
          <a:stretch/>
        </p:blipFill>
        <p:spPr>
          <a:xfrm>
            <a:off x="1083128" y="927324"/>
            <a:ext cx="3074595" cy="384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cd7852e86_1_505"/>
          <p:cNvSpPr txBox="1"/>
          <p:nvPr/>
        </p:nvSpPr>
        <p:spPr>
          <a:xfrm>
            <a:off x="1858675" y="4196825"/>
            <a:ext cx="617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LABORATÓRIO</a:t>
            </a:r>
            <a:endParaRPr b="1" i="0" sz="60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2" name="Google Shape;242;g28cd7852e86_1_505"/>
          <p:cNvCxnSpPr/>
          <p:nvPr/>
        </p:nvCxnSpPr>
        <p:spPr>
          <a:xfrm>
            <a:off x="1858674" y="5300403"/>
            <a:ext cx="5124000" cy="0"/>
          </a:xfrm>
          <a:prstGeom prst="straightConnector1">
            <a:avLst/>
          </a:prstGeom>
          <a:noFill/>
          <a:ln cap="flat" cmpd="sng" w="19050">
            <a:solidFill>
              <a:srgbClr val="05AE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g28cd7852e86_1_505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Experimentos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946590a02_0_58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lang="en-US"/>
              <a:t>KIT DE DESENVOLVIMENTO</a:t>
            </a:r>
            <a:endParaRPr/>
          </a:p>
        </p:txBody>
      </p:sp>
      <p:sp>
        <p:nvSpPr>
          <p:cNvPr id="253" name="Google Shape;253;g1e946590a02_0_58"/>
          <p:cNvSpPr txBox="1"/>
          <p:nvPr/>
        </p:nvSpPr>
        <p:spPr>
          <a:xfrm>
            <a:off x="861700" y="2014800"/>
            <a:ext cx="85092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Kit de Desenvolvimento: ESP32</a:t>
            </a:r>
            <a:endParaRPr b="1"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g1e946590a02_0_58"/>
          <p:cNvPicPr preferRelativeResize="0"/>
          <p:nvPr/>
        </p:nvPicPr>
        <p:blipFill rotWithShape="1">
          <a:blip r:embed="rId3">
            <a:alphaModFix/>
          </a:blip>
          <a:srcRect b="0" l="5140" r="6230" t="0"/>
          <a:stretch/>
        </p:blipFill>
        <p:spPr>
          <a:xfrm>
            <a:off x="1211375" y="3642475"/>
            <a:ext cx="6158099" cy="41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e946590a02_0_58"/>
          <p:cNvPicPr preferRelativeResize="0"/>
          <p:nvPr/>
        </p:nvPicPr>
        <p:blipFill rotWithShape="1">
          <a:blip r:embed="rId4">
            <a:alphaModFix/>
          </a:blip>
          <a:srcRect b="2231" l="1240" r="-1239" t="2384"/>
          <a:stretch/>
        </p:blipFill>
        <p:spPr>
          <a:xfrm>
            <a:off x="9525525" y="2065750"/>
            <a:ext cx="7684599" cy="63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e946590a02_0_58"/>
          <p:cNvSpPr txBox="1"/>
          <p:nvPr/>
        </p:nvSpPr>
        <p:spPr>
          <a:xfrm>
            <a:off x="1584025" y="7963675"/>
            <a:ext cx="50307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0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Kit de Desenvolvimento </a:t>
            </a:r>
            <a:br>
              <a:rPr b="1" lang="en-US" sz="20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20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ESP-WROOM-32</a:t>
            </a:r>
            <a:endParaRPr b="1" i="0" sz="10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1e946590a02_0_58"/>
          <p:cNvSpPr txBox="1"/>
          <p:nvPr/>
        </p:nvSpPr>
        <p:spPr>
          <a:xfrm>
            <a:off x="10726450" y="8488675"/>
            <a:ext cx="50307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0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Diagrama de Blocos do chip ESP32</a:t>
            </a:r>
            <a:endParaRPr b="1" i="0" sz="10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" name="Google Shape;258;g1e946590a02_0_58"/>
          <p:cNvCxnSpPr>
            <a:stCxn id="254" idx="3"/>
            <a:endCxn id="255" idx="1"/>
          </p:cNvCxnSpPr>
          <p:nvPr/>
        </p:nvCxnSpPr>
        <p:spPr>
          <a:xfrm flipH="1" rot="10800000">
            <a:off x="7369474" y="5264575"/>
            <a:ext cx="2156100" cy="462300"/>
          </a:xfrm>
          <a:prstGeom prst="straightConnector1">
            <a:avLst/>
          </a:prstGeom>
          <a:noFill/>
          <a:ln cap="flat" cmpd="sng" w="38100">
            <a:solidFill>
              <a:srgbClr val="0944A1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cd7852e86_1_2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EXP I: Hello World!!</a:t>
            </a:r>
            <a:endParaRPr b="1"/>
          </a:p>
        </p:txBody>
      </p:sp>
      <p:sp>
        <p:nvSpPr>
          <p:cNvPr id="268" name="Google Shape;268;g28cd7852e86_1_2"/>
          <p:cNvSpPr txBox="1"/>
          <p:nvPr/>
        </p:nvSpPr>
        <p:spPr>
          <a:xfrm>
            <a:off x="861700" y="2014800"/>
            <a:ext cx="9909600" cy="53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Obter familiaridade com ferramentas do minicurso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2" marL="13716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■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Sistema Operacional: 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Ubuntu 22.04 LTS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2" marL="13716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■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Ambiente Virtual Python: 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.sbai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■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Kit de desenvolvimento 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ESP32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■"/>
            </a:pP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Arduino IDE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g28cd7852e86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7282" y="5569900"/>
            <a:ext cx="3578093" cy="26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8cd7852e86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7125" y="5284363"/>
            <a:ext cx="2919425" cy="32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8cd7852e86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20827" y="2364400"/>
            <a:ext cx="4774474" cy="26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cd7852e86_1_14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EXP I: Hello World!!</a:t>
            </a:r>
            <a:endParaRPr b="1"/>
          </a:p>
        </p:txBody>
      </p:sp>
      <p:sp>
        <p:nvSpPr>
          <p:cNvPr id="281" name="Google Shape;281;g28cd7852e86_1_14"/>
          <p:cNvSpPr txBox="1"/>
          <p:nvPr/>
        </p:nvSpPr>
        <p:spPr>
          <a:xfrm>
            <a:off x="861700" y="2014800"/>
            <a:ext cx="13392000" cy="209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1. Acesso ao ambiente virtual </a:t>
            </a:r>
            <a:r>
              <a:rPr b="1" lang="en-US" sz="2900" u="sng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.sbai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Abram o terminal do Linux e executem os seguintes comandos: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28cd7852e86_1_14"/>
          <p:cNvSpPr txBox="1"/>
          <p:nvPr/>
        </p:nvSpPr>
        <p:spPr>
          <a:xfrm>
            <a:off x="1464975" y="3610450"/>
            <a:ext cx="11527800" cy="192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 cd ~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 source .sbai/bin/activate</a:t>
            </a:r>
            <a:endParaRPr b="1"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g28cd7852e86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975" y="6464005"/>
            <a:ext cx="15357601" cy="19697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8cd7852e86_1_14"/>
          <p:cNvSpPr/>
          <p:nvPr/>
        </p:nvSpPr>
        <p:spPr>
          <a:xfrm>
            <a:off x="524375" y="7413025"/>
            <a:ext cx="815100" cy="48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037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g28cd7852e86_1_14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cd7852e86_1_30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EXP I: Hello World!!</a:t>
            </a:r>
            <a:endParaRPr b="1"/>
          </a:p>
        </p:txBody>
      </p:sp>
      <p:sp>
        <p:nvSpPr>
          <p:cNvPr id="295" name="Google Shape;295;g28cd7852e86_1_30"/>
          <p:cNvSpPr txBox="1"/>
          <p:nvPr/>
        </p:nvSpPr>
        <p:spPr>
          <a:xfrm>
            <a:off x="861700" y="2014800"/>
            <a:ext cx="13392000" cy="209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 Abrir a Arduino IDE por meio do ambiente virtual </a:t>
            </a:r>
            <a:r>
              <a:rPr b="1" lang="en-US" sz="2900" u="sng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.sbai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Para isso e</a:t>
            </a: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xecutem os seguintes comandos: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28cd7852e86_1_30"/>
          <p:cNvSpPr txBox="1"/>
          <p:nvPr/>
        </p:nvSpPr>
        <p:spPr>
          <a:xfrm>
            <a:off x="1464975" y="3610450"/>
            <a:ext cx="7745400" cy="192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(.sbai) </a:t>
            </a:r>
            <a:r>
              <a:rPr b="1"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 cd Downloads/arduino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(.sbai) </a:t>
            </a:r>
            <a:r>
              <a:rPr b="1"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 ./arduino-ide</a:t>
            </a:r>
            <a:endParaRPr b="1"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" name="Google Shape;297;g28cd7852e86_1_30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" name="Google Shape;298;g28cd7852e86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650" y="2905900"/>
            <a:ext cx="6913200" cy="58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8cd7852e86_1_30"/>
          <p:cNvSpPr/>
          <p:nvPr/>
        </p:nvSpPr>
        <p:spPr>
          <a:xfrm rot="5400000">
            <a:off x="5885850" y="4803350"/>
            <a:ext cx="2125500" cy="4623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1037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8cd7852e86_1_45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EXP I: Hello World!!</a:t>
            </a:r>
            <a:endParaRPr b="1"/>
          </a:p>
        </p:txBody>
      </p:sp>
      <p:sp>
        <p:nvSpPr>
          <p:cNvPr id="309" name="Google Shape;309;g28cd7852e86_1_45"/>
          <p:cNvSpPr txBox="1"/>
          <p:nvPr/>
        </p:nvSpPr>
        <p:spPr>
          <a:xfrm>
            <a:off x="861700" y="2014800"/>
            <a:ext cx="13392000" cy="20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 Abrir o exemplo </a:t>
            </a:r>
            <a:r>
              <a:rPr b="1" i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Blink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File &gt; Examples &gt; Basics &gt; Blink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" name="Google Shape;310;g28cd7852e86_1_45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1" name="Google Shape;311;g28cd7852e86_1_45"/>
          <p:cNvPicPr preferRelativeResize="0"/>
          <p:nvPr/>
        </p:nvPicPr>
        <p:blipFill rotWithShape="1">
          <a:blip r:embed="rId3">
            <a:alphaModFix/>
          </a:blip>
          <a:srcRect b="1166" l="0" r="0" t="0"/>
          <a:stretch/>
        </p:blipFill>
        <p:spPr>
          <a:xfrm>
            <a:off x="9029300" y="466100"/>
            <a:ext cx="9210950" cy="80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8cd7852e86_1_45"/>
          <p:cNvSpPr/>
          <p:nvPr/>
        </p:nvSpPr>
        <p:spPr>
          <a:xfrm rot="10800000">
            <a:off x="17283550" y="1198150"/>
            <a:ext cx="8805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037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3" name="Google Shape;313;g28cd7852e86_1_45"/>
          <p:cNvCxnSpPr/>
          <p:nvPr/>
        </p:nvCxnSpPr>
        <p:spPr>
          <a:xfrm>
            <a:off x="9070175" y="3290250"/>
            <a:ext cx="258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g28cd7852e86_1_45"/>
          <p:cNvCxnSpPr/>
          <p:nvPr/>
        </p:nvCxnSpPr>
        <p:spPr>
          <a:xfrm>
            <a:off x="12343875" y="740825"/>
            <a:ext cx="258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cd7852e86_1_60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EXP I: Hello World!!</a:t>
            </a:r>
            <a:endParaRPr b="1"/>
          </a:p>
        </p:txBody>
      </p:sp>
      <p:sp>
        <p:nvSpPr>
          <p:cNvPr id="324" name="Google Shape;324;g28cd7852e86_1_60"/>
          <p:cNvSpPr txBox="1"/>
          <p:nvPr/>
        </p:nvSpPr>
        <p:spPr>
          <a:xfrm>
            <a:off x="861700" y="2014800"/>
            <a:ext cx="13392000" cy="20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 Altere a pinagem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LED_BUILTIN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=&gt; 2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5" name="Google Shape;325;g28cd7852e86_1_60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6" name="Google Shape;326;g28cd7852e86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9498" y="1438925"/>
            <a:ext cx="10366099" cy="744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8cd7852e86_1_60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g28cd7852e86_1_60"/>
          <p:cNvCxnSpPr/>
          <p:nvPr/>
        </p:nvCxnSpPr>
        <p:spPr>
          <a:xfrm flipH="1" rot="10800000">
            <a:off x="10262450" y="6112200"/>
            <a:ext cx="1069200" cy="1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g28cd7852e86_1_60"/>
          <p:cNvCxnSpPr/>
          <p:nvPr/>
        </p:nvCxnSpPr>
        <p:spPr>
          <a:xfrm flipH="1" rot="10800000">
            <a:off x="10775100" y="7325325"/>
            <a:ext cx="1069200" cy="1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g28cd7852e86_1_60"/>
          <p:cNvCxnSpPr/>
          <p:nvPr/>
        </p:nvCxnSpPr>
        <p:spPr>
          <a:xfrm flipH="1" rot="10800000">
            <a:off x="10775100" y="7837975"/>
            <a:ext cx="1069200" cy="1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cd7852e86_1_74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EXP I: Hello World!!</a:t>
            </a:r>
            <a:endParaRPr b="1"/>
          </a:p>
        </p:txBody>
      </p:sp>
      <p:sp>
        <p:nvSpPr>
          <p:cNvPr id="340" name="Google Shape;340;g28cd7852e86_1_74"/>
          <p:cNvSpPr txBox="1"/>
          <p:nvPr/>
        </p:nvSpPr>
        <p:spPr>
          <a:xfrm>
            <a:off x="861700" y="2014800"/>
            <a:ext cx="13392000" cy="184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 Selecione a placa ESP32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Tools &gt; Board &gt; esp32 &gt; ESP32 Dev Module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1" name="Google Shape;341;g28cd7852e86_1_74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g28cd7852e86_1_74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8cd7852e86_1_74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8cd7852e86_1_74"/>
          <p:cNvSpPr/>
          <p:nvPr/>
        </p:nvSpPr>
        <p:spPr>
          <a:xfrm>
            <a:off x="0" y="8926400"/>
            <a:ext cx="18288000" cy="13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g28cd7852e86_1_74"/>
          <p:cNvGrpSpPr/>
          <p:nvPr/>
        </p:nvGrpSpPr>
        <p:grpSpPr>
          <a:xfrm>
            <a:off x="775700" y="3295575"/>
            <a:ext cx="16707700" cy="7024051"/>
            <a:chOff x="775700" y="3295575"/>
            <a:chExt cx="16707700" cy="7024051"/>
          </a:xfrm>
        </p:grpSpPr>
        <p:pic>
          <p:nvPicPr>
            <p:cNvPr id="346" name="Google Shape;346;g28cd7852e86_1_74"/>
            <p:cNvPicPr preferRelativeResize="0"/>
            <p:nvPr/>
          </p:nvPicPr>
          <p:blipFill rotWithShape="1">
            <a:blip r:embed="rId3">
              <a:alphaModFix/>
            </a:blip>
            <a:srcRect b="1780" l="1466" r="13252" t="10944"/>
            <a:stretch/>
          </p:blipFill>
          <p:spPr>
            <a:xfrm>
              <a:off x="775700" y="3295575"/>
              <a:ext cx="16707700" cy="70240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7" name="Google Shape;347;g28cd7852e86_1_74"/>
            <p:cNvCxnSpPr/>
            <p:nvPr/>
          </p:nvCxnSpPr>
          <p:spPr>
            <a:xfrm flipH="1" rot="10800000">
              <a:off x="10614975" y="10195725"/>
              <a:ext cx="1069200" cy="123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g28cd7852e86_1_74"/>
            <p:cNvCxnSpPr/>
            <p:nvPr/>
          </p:nvCxnSpPr>
          <p:spPr>
            <a:xfrm>
              <a:off x="2865950" y="9182700"/>
              <a:ext cx="2821800" cy="201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g28cd7852e86_1_74"/>
            <p:cNvCxnSpPr/>
            <p:nvPr/>
          </p:nvCxnSpPr>
          <p:spPr>
            <a:xfrm>
              <a:off x="14065875" y="3951450"/>
              <a:ext cx="2821800" cy="201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0" name="Google Shape;350;g28cd7852e86_1_74"/>
          <p:cNvSpPr/>
          <p:nvPr/>
        </p:nvSpPr>
        <p:spPr>
          <a:xfrm>
            <a:off x="624425" y="3238625"/>
            <a:ext cx="13116600" cy="184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cd7852e86_1_86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EXP I: Hello World!!</a:t>
            </a:r>
            <a:endParaRPr b="1"/>
          </a:p>
        </p:txBody>
      </p:sp>
      <p:sp>
        <p:nvSpPr>
          <p:cNvPr id="360" name="Google Shape;360;g28cd7852e86_1_86"/>
          <p:cNvSpPr txBox="1"/>
          <p:nvPr/>
        </p:nvSpPr>
        <p:spPr>
          <a:xfrm>
            <a:off x="861700" y="2014800"/>
            <a:ext cx="13392000" cy="44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6. Selecione a porta serial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152400" rtl="0" algn="l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Tools &gt; Port &gt; </a:t>
            </a:r>
            <a:r>
              <a:rPr b="1" i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/dev/ttyACM0</a:t>
            </a:r>
            <a:endParaRPr b="1" i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7. Clique em Upload: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1" name="Google Shape;361;g28cd7852e86_1_86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g28cd7852e86_1_86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28cd7852e86_1_86"/>
          <p:cNvPicPr preferRelativeResize="0"/>
          <p:nvPr/>
        </p:nvPicPr>
        <p:blipFill rotWithShape="1">
          <a:blip r:embed="rId3">
            <a:alphaModFix/>
          </a:blip>
          <a:srcRect b="0" l="0" r="43068" t="0"/>
          <a:stretch/>
        </p:blipFill>
        <p:spPr>
          <a:xfrm>
            <a:off x="1336475" y="5366450"/>
            <a:ext cx="5952476" cy="29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8cd7852e86_1_86"/>
          <p:cNvSpPr/>
          <p:nvPr/>
        </p:nvSpPr>
        <p:spPr>
          <a:xfrm>
            <a:off x="1965325" y="6132175"/>
            <a:ext cx="600300" cy="860700"/>
          </a:xfrm>
          <a:prstGeom prst="rect">
            <a:avLst/>
          </a:prstGeom>
          <a:noFill/>
          <a:ln cap="flat" cmpd="sng" w="1143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28cd7852e86_1_86"/>
          <p:cNvPicPr preferRelativeResize="0"/>
          <p:nvPr/>
        </p:nvPicPr>
        <p:blipFill rotWithShape="1">
          <a:blip r:embed="rId4">
            <a:alphaModFix/>
          </a:blip>
          <a:srcRect b="0" l="0" r="28279" t="1283"/>
          <a:stretch/>
        </p:blipFill>
        <p:spPr>
          <a:xfrm>
            <a:off x="9322625" y="688475"/>
            <a:ext cx="8693625" cy="821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g28cd7852e86_1_86"/>
          <p:cNvCxnSpPr>
            <a:stCxn id="363" idx="3"/>
          </p:cNvCxnSpPr>
          <p:nvPr/>
        </p:nvCxnSpPr>
        <p:spPr>
          <a:xfrm flipH="1" rot="10800000">
            <a:off x="7288951" y="6552488"/>
            <a:ext cx="2001300" cy="264000"/>
          </a:xfrm>
          <a:prstGeom prst="straightConnector1">
            <a:avLst/>
          </a:prstGeom>
          <a:noFill/>
          <a:ln cap="flat" cmpd="sng" w="38100">
            <a:solidFill>
              <a:srgbClr val="0944A1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cd7852e86_1_116"/>
          <p:cNvSpPr txBox="1"/>
          <p:nvPr/>
        </p:nvSpPr>
        <p:spPr>
          <a:xfrm>
            <a:off x="861700" y="2014800"/>
            <a:ext cx="10389900" cy="620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MICRO ML GENERATOR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1" marL="914400" marR="152400" rtl="0" algn="l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○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Projeto opensource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1" marL="914400" marR="152400" rtl="0" algn="l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○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Foca no porte de Algorítmos de ML Clássicos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1" marL="914400" marR="152400" rtl="0" algn="l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○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Suporta o porte para: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2" marL="13716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■"/>
            </a:pPr>
            <a:r>
              <a:rPr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Decision Tree</a:t>
            </a:r>
            <a:endParaRPr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■"/>
            </a:pPr>
            <a:r>
              <a:rPr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RandomForest</a:t>
            </a:r>
            <a:endParaRPr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■"/>
            </a:pPr>
            <a:r>
              <a:rPr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endParaRPr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■"/>
            </a:pPr>
            <a:r>
              <a:rPr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GaussianNB</a:t>
            </a:r>
            <a:endParaRPr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■"/>
            </a:pPr>
            <a:r>
              <a:rPr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(SVC and OneClassSVM)</a:t>
            </a:r>
            <a:endParaRPr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■"/>
            </a:pPr>
            <a:r>
              <a:rPr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Relevant Vector Machines </a:t>
            </a:r>
            <a:endParaRPr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■"/>
            </a:pPr>
            <a:r>
              <a:rPr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PCA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28cd7852e86_1_116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II: Classif. de Imagens</a:t>
            </a:r>
            <a:endParaRPr b="1"/>
          </a:p>
        </p:txBody>
      </p:sp>
      <p:sp>
        <p:nvSpPr>
          <p:cNvPr id="377" name="Google Shape;377;g28cd7852e86_1_116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28cd7852e86_1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5101" y="7508100"/>
            <a:ext cx="3950924" cy="10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>
            <p:ph type="title"/>
          </p:nvPr>
        </p:nvSpPr>
        <p:spPr>
          <a:xfrm>
            <a:off x="1239520" y="581660"/>
            <a:ext cx="5466080" cy="692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Instrutora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8048499" y="2032036"/>
            <a:ext cx="3457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Formação</a:t>
            </a:r>
            <a:endParaRPr b="1" i="0" sz="16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8048500" y="3003400"/>
            <a:ext cx="8567700" cy="160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●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Bsc. Engenharia de Computação (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UEA</a:t>
            </a: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●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Msc. Ciência da Computação (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Unicamp</a:t>
            </a: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●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Desenv. de Sistemas Embarcados no 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INDT.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8048499" y="5308636"/>
            <a:ext cx="3457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Experiência</a:t>
            </a:r>
            <a:endParaRPr b="1" i="0" sz="16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8124700" y="6280000"/>
            <a:ext cx="8567700" cy="220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●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Internet das Coisas;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●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Sistemas Embarcados;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●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Edge IA.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0" r="0" t="20508"/>
          <a:stretch/>
        </p:blipFill>
        <p:spPr>
          <a:xfrm>
            <a:off x="1155000" y="2356025"/>
            <a:ext cx="4756070" cy="5040727"/>
          </a:xfrm>
          <a:prstGeom prst="rect">
            <a:avLst/>
          </a:prstGeom>
          <a:noFill/>
          <a:ln cap="flat" cmpd="sng" w="76200">
            <a:solidFill>
              <a:srgbClr val="10378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225" y="4483076"/>
            <a:ext cx="1454350" cy="14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6404" y="6307275"/>
            <a:ext cx="2463958" cy="6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24300" y="7499950"/>
            <a:ext cx="1582275" cy="8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2327775" y="7609775"/>
            <a:ext cx="2573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Lahis Almeida</a:t>
            </a:r>
            <a:endParaRPr i="0" sz="16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cd7852e86_1_294"/>
          <p:cNvSpPr txBox="1"/>
          <p:nvPr/>
        </p:nvSpPr>
        <p:spPr>
          <a:xfrm>
            <a:off x="861700" y="2014800"/>
            <a:ext cx="103899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1000"/>
              </a:spcAft>
              <a:buClr>
                <a:srgbClr val="103784"/>
              </a:buClr>
              <a:buSzPts val="27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Fluxo TinyML: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28cd7852e86_1_294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II: Classif. de Imagens</a:t>
            </a:r>
            <a:endParaRPr b="1"/>
          </a:p>
        </p:txBody>
      </p:sp>
      <p:sp>
        <p:nvSpPr>
          <p:cNvPr id="389" name="Google Shape;389;g28cd7852e86_1_294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28cd7852e86_1_294"/>
          <p:cNvSpPr/>
          <p:nvPr/>
        </p:nvSpPr>
        <p:spPr>
          <a:xfrm>
            <a:off x="903150" y="5430150"/>
            <a:ext cx="2807400" cy="138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037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Datasets</a:t>
            </a:r>
            <a:r>
              <a:rPr b="1" lang="en-US" sz="2200">
                <a:solidFill>
                  <a:srgbClr val="4BA173"/>
                </a:solidFill>
              </a:rPr>
              <a:t> </a:t>
            </a:r>
            <a:r>
              <a:rPr b="1" lang="en-US" sz="2400">
                <a:solidFill>
                  <a:srgbClr val="4285F4"/>
                </a:solidFill>
              </a:rPr>
              <a:t>Públicos</a:t>
            </a:r>
            <a:endParaRPr b="1" sz="2400">
              <a:solidFill>
                <a:srgbClr val="4285F4"/>
              </a:solidFill>
            </a:endParaRPr>
          </a:p>
        </p:txBody>
      </p:sp>
      <p:sp>
        <p:nvSpPr>
          <p:cNvPr id="391" name="Google Shape;391;g28cd7852e86_1_294"/>
          <p:cNvSpPr/>
          <p:nvPr/>
        </p:nvSpPr>
        <p:spPr>
          <a:xfrm>
            <a:off x="750750" y="3264200"/>
            <a:ext cx="31851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Pré-processamento</a:t>
            </a:r>
            <a:endParaRPr b="1" sz="2400">
              <a:solidFill>
                <a:srgbClr val="4285F4"/>
              </a:solidFill>
            </a:endParaRPr>
          </a:p>
        </p:txBody>
      </p:sp>
      <p:cxnSp>
        <p:nvCxnSpPr>
          <p:cNvPr id="392" name="Google Shape;392;g28cd7852e86_1_294"/>
          <p:cNvCxnSpPr>
            <a:stCxn id="390" idx="0"/>
            <a:endCxn id="391" idx="2"/>
          </p:cNvCxnSpPr>
          <p:nvPr/>
        </p:nvCxnSpPr>
        <p:spPr>
          <a:xfrm flipH="1" rot="10800000">
            <a:off x="2306850" y="4465650"/>
            <a:ext cx="36600" cy="9645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g28cd7852e86_1_294"/>
          <p:cNvCxnSpPr>
            <a:stCxn id="391" idx="3"/>
            <a:endCxn id="394" idx="1"/>
          </p:cNvCxnSpPr>
          <p:nvPr/>
        </p:nvCxnSpPr>
        <p:spPr>
          <a:xfrm>
            <a:off x="3935850" y="3864950"/>
            <a:ext cx="8928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95" name="Google Shape;395;g28cd7852e86_1_294"/>
          <p:cNvSpPr/>
          <p:nvPr/>
        </p:nvSpPr>
        <p:spPr>
          <a:xfrm>
            <a:off x="7835325" y="3264200"/>
            <a:ext cx="26511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Treinamento do Modelo</a:t>
            </a:r>
            <a:endParaRPr b="1" sz="2400">
              <a:solidFill>
                <a:srgbClr val="4285F4"/>
              </a:solidFill>
            </a:endParaRPr>
          </a:p>
        </p:txBody>
      </p:sp>
      <p:cxnSp>
        <p:nvCxnSpPr>
          <p:cNvPr id="396" name="Google Shape;396;g28cd7852e86_1_294"/>
          <p:cNvCxnSpPr>
            <a:stCxn id="394" idx="3"/>
            <a:endCxn id="395" idx="1"/>
          </p:cNvCxnSpPr>
          <p:nvPr/>
        </p:nvCxnSpPr>
        <p:spPr>
          <a:xfrm>
            <a:off x="6936549" y="3864950"/>
            <a:ext cx="8988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97" name="Google Shape;397;g28cd7852e86_1_294"/>
          <p:cNvSpPr/>
          <p:nvPr/>
        </p:nvSpPr>
        <p:spPr>
          <a:xfrm>
            <a:off x="11251600" y="3264200"/>
            <a:ext cx="24618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Validação do modelo</a:t>
            </a:r>
            <a:endParaRPr b="1" sz="2400">
              <a:solidFill>
                <a:srgbClr val="4285F4"/>
              </a:solidFill>
            </a:endParaRPr>
          </a:p>
        </p:txBody>
      </p:sp>
      <p:sp>
        <p:nvSpPr>
          <p:cNvPr id="398" name="Google Shape;398;g28cd7852e86_1_294"/>
          <p:cNvSpPr/>
          <p:nvPr/>
        </p:nvSpPr>
        <p:spPr>
          <a:xfrm>
            <a:off x="14801600" y="3264200"/>
            <a:ext cx="24618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D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Porte para C/C++</a:t>
            </a:r>
            <a:endParaRPr b="1" sz="2400">
              <a:solidFill>
                <a:srgbClr val="4285F4"/>
              </a:solidFill>
            </a:endParaRPr>
          </a:p>
        </p:txBody>
      </p:sp>
      <p:sp>
        <p:nvSpPr>
          <p:cNvPr id="399" name="Google Shape;399;g28cd7852e86_1_294"/>
          <p:cNvSpPr/>
          <p:nvPr/>
        </p:nvSpPr>
        <p:spPr>
          <a:xfrm>
            <a:off x="14817775" y="5282550"/>
            <a:ext cx="2461800" cy="10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D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Deploy (Inferência)</a:t>
            </a:r>
            <a:endParaRPr b="1" sz="2400">
              <a:solidFill>
                <a:srgbClr val="4285F4"/>
              </a:solidFill>
            </a:endParaRPr>
          </a:p>
        </p:txBody>
      </p:sp>
      <p:sp>
        <p:nvSpPr>
          <p:cNvPr id="394" name="Google Shape;394;g28cd7852e86_1_294"/>
          <p:cNvSpPr/>
          <p:nvPr/>
        </p:nvSpPr>
        <p:spPr>
          <a:xfrm>
            <a:off x="4828749" y="3264200"/>
            <a:ext cx="21078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4285F4"/>
                </a:solidFill>
              </a:rPr>
              <a:t>Seleção de Features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8cd7852e86_1_294"/>
          <p:cNvSpPr/>
          <p:nvPr/>
        </p:nvSpPr>
        <p:spPr>
          <a:xfrm>
            <a:off x="14802475" y="7275750"/>
            <a:ext cx="2461800" cy="96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D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Tomada de Decisão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401" name="Google Shape;401;g28cd7852e86_1_294"/>
          <p:cNvCxnSpPr>
            <a:stCxn id="395" idx="3"/>
            <a:endCxn id="397" idx="1"/>
          </p:cNvCxnSpPr>
          <p:nvPr/>
        </p:nvCxnSpPr>
        <p:spPr>
          <a:xfrm>
            <a:off x="10486425" y="3864950"/>
            <a:ext cx="7653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g28cd7852e86_1_294"/>
          <p:cNvCxnSpPr>
            <a:stCxn id="397" idx="3"/>
            <a:endCxn id="398" idx="1"/>
          </p:cNvCxnSpPr>
          <p:nvPr/>
        </p:nvCxnSpPr>
        <p:spPr>
          <a:xfrm>
            <a:off x="13713400" y="3864950"/>
            <a:ext cx="10881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g28cd7852e86_1_294"/>
          <p:cNvCxnSpPr>
            <a:stCxn id="398" idx="2"/>
            <a:endCxn id="399" idx="0"/>
          </p:cNvCxnSpPr>
          <p:nvPr/>
        </p:nvCxnSpPr>
        <p:spPr>
          <a:xfrm>
            <a:off x="16032500" y="4465700"/>
            <a:ext cx="16200" cy="8169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g28cd7852e86_1_294"/>
          <p:cNvCxnSpPr>
            <a:stCxn id="399" idx="2"/>
            <a:endCxn id="400" idx="0"/>
          </p:cNvCxnSpPr>
          <p:nvPr/>
        </p:nvCxnSpPr>
        <p:spPr>
          <a:xfrm flipH="1">
            <a:off x="16033375" y="6381450"/>
            <a:ext cx="15300" cy="8943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cd7852e86_1_334"/>
          <p:cNvSpPr txBox="1"/>
          <p:nvPr/>
        </p:nvSpPr>
        <p:spPr>
          <a:xfrm>
            <a:off x="861700" y="2014800"/>
            <a:ext cx="103899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1000"/>
              </a:spcAft>
              <a:buClr>
                <a:srgbClr val="103784"/>
              </a:buClr>
              <a:buSzPts val="27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Fluxo TinyML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g28cd7852e86_1_334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II: Classif. de Imagens</a:t>
            </a:r>
            <a:endParaRPr b="1"/>
          </a:p>
        </p:txBody>
      </p:sp>
      <p:sp>
        <p:nvSpPr>
          <p:cNvPr id="415" name="Google Shape;415;g28cd7852e86_1_334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28cd7852e86_1_334"/>
          <p:cNvSpPr/>
          <p:nvPr/>
        </p:nvSpPr>
        <p:spPr>
          <a:xfrm>
            <a:off x="903150" y="6039750"/>
            <a:ext cx="2807400" cy="138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037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Datasets</a:t>
            </a:r>
            <a:r>
              <a:rPr b="1" lang="en-US" sz="2200">
                <a:solidFill>
                  <a:srgbClr val="4BA173"/>
                </a:solidFill>
              </a:rPr>
              <a:t> </a:t>
            </a:r>
            <a:r>
              <a:rPr b="1" lang="en-US" sz="2400">
                <a:solidFill>
                  <a:srgbClr val="4285F4"/>
                </a:solidFill>
              </a:rPr>
              <a:t>Públicos</a:t>
            </a:r>
            <a:endParaRPr b="1" sz="2400">
              <a:solidFill>
                <a:srgbClr val="4285F4"/>
              </a:solidFill>
            </a:endParaRPr>
          </a:p>
        </p:txBody>
      </p:sp>
      <p:sp>
        <p:nvSpPr>
          <p:cNvPr id="417" name="Google Shape;417;g28cd7852e86_1_334"/>
          <p:cNvSpPr/>
          <p:nvPr/>
        </p:nvSpPr>
        <p:spPr>
          <a:xfrm>
            <a:off x="750750" y="3873800"/>
            <a:ext cx="31851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Pré-processamento</a:t>
            </a:r>
            <a:endParaRPr b="1" sz="2400">
              <a:solidFill>
                <a:srgbClr val="4285F4"/>
              </a:solidFill>
            </a:endParaRPr>
          </a:p>
        </p:txBody>
      </p:sp>
      <p:cxnSp>
        <p:nvCxnSpPr>
          <p:cNvPr id="418" name="Google Shape;418;g28cd7852e86_1_334"/>
          <p:cNvCxnSpPr>
            <a:stCxn id="416" idx="0"/>
            <a:endCxn id="417" idx="2"/>
          </p:cNvCxnSpPr>
          <p:nvPr/>
        </p:nvCxnSpPr>
        <p:spPr>
          <a:xfrm flipH="1" rot="10800000">
            <a:off x="2306850" y="5075250"/>
            <a:ext cx="36600" cy="9645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g28cd7852e86_1_334"/>
          <p:cNvCxnSpPr>
            <a:stCxn id="417" idx="3"/>
            <a:endCxn id="420" idx="1"/>
          </p:cNvCxnSpPr>
          <p:nvPr/>
        </p:nvCxnSpPr>
        <p:spPr>
          <a:xfrm>
            <a:off x="3935850" y="4474550"/>
            <a:ext cx="8928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21" name="Google Shape;421;g28cd7852e86_1_334"/>
          <p:cNvSpPr/>
          <p:nvPr/>
        </p:nvSpPr>
        <p:spPr>
          <a:xfrm>
            <a:off x="7835325" y="3873800"/>
            <a:ext cx="26511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Treinamento do Modelo</a:t>
            </a:r>
            <a:endParaRPr b="1" sz="2400">
              <a:solidFill>
                <a:srgbClr val="4285F4"/>
              </a:solidFill>
            </a:endParaRPr>
          </a:p>
        </p:txBody>
      </p:sp>
      <p:cxnSp>
        <p:nvCxnSpPr>
          <p:cNvPr id="422" name="Google Shape;422;g28cd7852e86_1_334"/>
          <p:cNvCxnSpPr>
            <a:stCxn id="420" idx="3"/>
            <a:endCxn id="421" idx="1"/>
          </p:cNvCxnSpPr>
          <p:nvPr/>
        </p:nvCxnSpPr>
        <p:spPr>
          <a:xfrm>
            <a:off x="6936549" y="4474550"/>
            <a:ext cx="8988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23" name="Google Shape;423;g28cd7852e86_1_334"/>
          <p:cNvSpPr/>
          <p:nvPr/>
        </p:nvSpPr>
        <p:spPr>
          <a:xfrm>
            <a:off x="11251600" y="3873800"/>
            <a:ext cx="24618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Validação do modelo</a:t>
            </a:r>
            <a:endParaRPr b="1" sz="2400">
              <a:solidFill>
                <a:srgbClr val="4285F4"/>
              </a:solidFill>
            </a:endParaRPr>
          </a:p>
        </p:txBody>
      </p:sp>
      <p:sp>
        <p:nvSpPr>
          <p:cNvPr id="424" name="Google Shape;424;g28cd7852e86_1_334"/>
          <p:cNvSpPr/>
          <p:nvPr/>
        </p:nvSpPr>
        <p:spPr>
          <a:xfrm>
            <a:off x="14801600" y="3873800"/>
            <a:ext cx="24618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D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Porte para C/C++</a:t>
            </a:r>
            <a:endParaRPr b="1" sz="2400">
              <a:solidFill>
                <a:srgbClr val="4285F4"/>
              </a:solidFill>
            </a:endParaRPr>
          </a:p>
        </p:txBody>
      </p:sp>
      <p:sp>
        <p:nvSpPr>
          <p:cNvPr id="425" name="Google Shape;425;g28cd7852e86_1_334"/>
          <p:cNvSpPr/>
          <p:nvPr/>
        </p:nvSpPr>
        <p:spPr>
          <a:xfrm>
            <a:off x="14817775" y="5892150"/>
            <a:ext cx="2461800" cy="10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D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Deploy (Inferência)</a:t>
            </a:r>
            <a:endParaRPr b="1" sz="2400">
              <a:solidFill>
                <a:srgbClr val="4285F4"/>
              </a:solidFill>
            </a:endParaRPr>
          </a:p>
        </p:txBody>
      </p:sp>
      <p:sp>
        <p:nvSpPr>
          <p:cNvPr id="420" name="Google Shape;420;g28cd7852e86_1_334"/>
          <p:cNvSpPr/>
          <p:nvPr/>
        </p:nvSpPr>
        <p:spPr>
          <a:xfrm>
            <a:off x="4828749" y="3873800"/>
            <a:ext cx="2107800" cy="120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Seleção de Features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8cd7852e86_1_334"/>
          <p:cNvSpPr/>
          <p:nvPr/>
        </p:nvSpPr>
        <p:spPr>
          <a:xfrm>
            <a:off x="14802475" y="7885350"/>
            <a:ext cx="2461800" cy="96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2D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285F4"/>
                </a:solidFill>
              </a:rPr>
              <a:t>Tomada de Decisão</a:t>
            </a:r>
            <a:endParaRPr b="1" sz="1500">
              <a:solidFill>
                <a:srgbClr val="38761D"/>
              </a:solidFill>
            </a:endParaRPr>
          </a:p>
        </p:txBody>
      </p:sp>
      <p:cxnSp>
        <p:nvCxnSpPr>
          <p:cNvPr id="427" name="Google Shape;427;g28cd7852e86_1_334"/>
          <p:cNvCxnSpPr>
            <a:stCxn id="421" idx="3"/>
            <a:endCxn id="423" idx="1"/>
          </p:cNvCxnSpPr>
          <p:nvPr/>
        </p:nvCxnSpPr>
        <p:spPr>
          <a:xfrm>
            <a:off x="10486425" y="4474550"/>
            <a:ext cx="7653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g28cd7852e86_1_334"/>
          <p:cNvCxnSpPr>
            <a:stCxn id="423" idx="3"/>
            <a:endCxn id="424" idx="1"/>
          </p:cNvCxnSpPr>
          <p:nvPr/>
        </p:nvCxnSpPr>
        <p:spPr>
          <a:xfrm>
            <a:off x="13713400" y="4474550"/>
            <a:ext cx="10881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g28cd7852e86_1_334"/>
          <p:cNvCxnSpPr>
            <a:stCxn id="424" idx="2"/>
            <a:endCxn id="425" idx="0"/>
          </p:cNvCxnSpPr>
          <p:nvPr/>
        </p:nvCxnSpPr>
        <p:spPr>
          <a:xfrm>
            <a:off x="16032500" y="5075300"/>
            <a:ext cx="16200" cy="8169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g28cd7852e86_1_334"/>
          <p:cNvCxnSpPr>
            <a:stCxn id="425" idx="2"/>
            <a:endCxn id="426" idx="0"/>
          </p:cNvCxnSpPr>
          <p:nvPr/>
        </p:nvCxnSpPr>
        <p:spPr>
          <a:xfrm flipH="1">
            <a:off x="16033375" y="6991050"/>
            <a:ext cx="15300" cy="8943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g28cd7852e86_1_334"/>
          <p:cNvCxnSpPr/>
          <p:nvPr/>
        </p:nvCxnSpPr>
        <p:spPr>
          <a:xfrm>
            <a:off x="844575" y="3623500"/>
            <a:ext cx="13389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g28cd7852e86_1_334"/>
          <p:cNvSpPr txBox="1"/>
          <p:nvPr/>
        </p:nvSpPr>
        <p:spPr>
          <a:xfrm>
            <a:off x="5637250" y="3020500"/>
            <a:ext cx="24618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3" name="Google Shape;433;g28cd7852e86_1_334"/>
          <p:cNvCxnSpPr/>
          <p:nvPr/>
        </p:nvCxnSpPr>
        <p:spPr>
          <a:xfrm>
            <a:off x="14433825" y="3623500"/>
            <a:ext cx="2922000" cy="6900"/>
          </a:xfrm>
          <a:prstGeom prst="straightConnector1">
            <a:avLst/>
          </a:prstGeom>
          <a:noFill/>
          <a:ln cap="flat" cmpd="sng" w="76200">
            <a:solidFill>
              <a:srgbClr val="32D6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g28cd7852e86_1_334"/>
          <p:cNvSpPr txBox="1"/>
          <p:nvPr/>
        </p:nvSpPr>
        <p:spPr>
          <a:xfrm>
            <a:off x="15396250" y="2957000"/>
            <a:ext cx="178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700">
                <a:solidFill>
                  <a:srgbClr val="32D69B"/>
                </a:solidFill>
                <a:latin typeface="Montserrat"/>
                <a:ea typeface="Montserrat"/>
                <a:cs typeface="Montserrat"/>
                <a:sym typeface="Montserrat"/>
              </a:rPr>
              <a:t>C/C++</a:t>
            </a:r>
            <a:endParaRPr>
              <a:solidFill>
                <a:srgbClr val="32D69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cd7852e86_1_224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II: Classif. de Imagens</a:t>
            </a:r>
            <a:endParaRPr b="1"/>
          </a:p>
        </p:txBody>
      </p:sp>
      <p:sp>
        <p:nvSpPr>
          <p:cNvPr id="444" name="Google Shape;444;g28cd7852e86_1_224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28cd7852e86_1_224"/>
          <p:cNvSpPr txBox="1"/>
          <p:nvPr/>
        </p:nvSpPr>
        <p:spPr>
          <a:xfrm>
            <a:off x="861700" y="2014800"/>
            <a:ext cx="9909600" cy="20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Obter familiaridade com a lib 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MicroML Generator;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rPr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Realizar a classificação de Imagens no MCU.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6" name="Google Shape;446;g28cd7852e86_1_224"/>
          <p:cNvPicPr preferRelativeResize="0"/>
          <p:nvPr/>
        </p:nvPicPr>
        <p:blipFill rotWithShape="1">
          <a:blip r:embed="rId3">
            <a:alphaModFix/>
          </a:blip>
          <a:srcRect b="0" l="0" r="0" t="18949"/>
          <a:stretch/>
        </p:blipFill>
        <p:spPr>
          <a:xfrm>
            <a:off x="1565799" y="4597375"/>
            <a:ext cx="3625970" cy="39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8cd7852e86_1_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125" y="4597375"/>
            <a:ext cx="5224477" cy="39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8cd7852e86_1_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0849" y="4597375"/>
            <a:ext cx="4806926" cy="3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28cd7852e86_1_224"/>
          <p:cNvSpPr txBox="1"/>
          <p:nvPr/>
        </p:nvSpPr>
        <p:spPr>
          <a:xfrm>
            <a:off x="1878788" y="84940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Iris - Setosa</a:t>
            </a:r>
            <a:endParaRPr i="1" sz="1500"/>
          </a:p>
        </p:txBody>
      </p:sp>
      <p:sp>
        <p:nvSpPr>
          <p:cNvPr id="450" name="Google Shape;450;g28cd7852e86_1_224"/>
          <p:cNvSpPr txBox="1"/>
          <p:nvPr/>
        </p:nvSpPr>
        <p:spPr>
          <a:xfrm>
            <a:off x="7106350" y="84940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Iris - Versicolor</a:t>
            </a:r>
            <a:endParaRPr i="1" sz="1500"/>
          </a:p>
        </p:txBody>
      </p:sp>
      <p:sp>
        <p:nvSpPr>
          <p:cNvPr id="451" name="Google Shape;451;g28cd7852e86_1_224"/>
          <p:cNvSpPr txBox="1"/>
          <p:nvPr/>
        </p:nvSpPr>
        <p:spPr>
          <a:xfrm>
            <a:off x="13161863" y="84940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Iris - Virginica</a:t>
            </a:r>
            <a:endParaRPr i="1"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cd7852e86_1_262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II: Classif. de Imagens</a:t>
            </a:r>
            <a:endParaRPr b="1"/>
          </a:p>
        </p:txBody>
      </p:sp>
      <p:sp>
        <p:nvSpPr>
          <p:cNvPr id="461" name="Google Shape;461;g28cd7852e86_1_262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28cd7852e86_1_262"/>
          <p:cNvSpPr txBox="1"/>
          <p:nvPr/>
        </p:nvSpPr>
        <p:spPr>
          <a:xfrm>
            <a:off x="861700" y="2014800"/>
            <a:ext cx="9909600" cy="403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Iris dataset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Classes: 3;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Amostras p/ classes: 50;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Tamanho total: 150;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Dimensionalidade: 4.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3" name="Google Shape;463;g28cd7852e86_1_262"/>
          <p:cNvPicPr preferRelativeResize="0"/>
          <p:nvPr/>
        </p:nvPicPr>
        <p:blipFill rotWithShape="1">
          <a:blip r:embed="rId3">
            <a:alphaModFix/>
          </a:blip>
          <a:srcRect b="18621" l="17936" r="2629" t="2308"/>
          <a:stretch/>
        </p:blipFill>
        <p:spPr>
          <a:xfrm>
            <a:off x="6733775" y="2889975"/>
            <a:ext cx="11454899" cy="4642451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g28cd7852e86_1_262"/>
          <p:cNvSpPr txBox="1"/>
          <p:nvPr/>
        </p:nvSpPr>
        <p:spPr>
          <a:xfrm>
            <a:off x="11267388" y="76650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Iris Dataset</a:t>
            </a:r>
            <a:endParaRPr i="1" sz="2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8cd7852e86_1_278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II: Classif. de Imagens</a:t>
            </a:r>
            <a:endParaRPr b="1"/>
          </a:p>
        </p:txBody>
      </p:sp>
      <p:sp>
        <p:nvSpPr>
          <p:cNvPr id="474" name="Google Shape;474;g28cd7852e86_1_278"/>
          <p:cNvSpPr/>
          <p:nvPr/>
        </p:nvSpPr>
        <p:spPr>
          <a:xfrm>
            <a:off x="16054925" y="428300"/>
            <a:ext cx="1781100" cy="10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8cd7852e86_1_278"/>
          <p:cNvSpPr txBox="1"/>
          <p:nvPr/>
        </p:nvSpPr>
        <p:spPr>
          <a:xfrm>
            <a:off x="861700" y="2014800"/>
            <a:ext cx="9909600" cy="403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Iris dataset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Classes: 3;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Amostras p/ classes: 50;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Tamanho total: 150;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Dimensionalidade: 4.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g28cd7852e86_1_278"/>
          <p:cNvPicPr preferRelativeResize="0"/>
          <p:nvPr/>
        </p:nvPicPr>
        <p:blipFill rotWithShape="1">
          <a:blip r:embed="rId3">
            <a:alphaModFix/>
          </a:blip>
          <a:srcRect b="18626" l="17931" r="0" t="0"/>
          <a:stretch/>
        </p:blipFill>
        <p:spPr>
          <a:xfrm>
            <a:off x="6301175" y="4036175"/>
            <a:ext cx="11835049" cy="477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g28cd7852e86_1_278"/>
          <p:cNvCxnSpPr/>
          <p:nvPr/>
        </p:nvCxnSpPr>
        <p:spPr>
          <a:xfrm flipH="1" rot="10800000">
            <a:off x="6368325" y="3935175"/>
            <a:ext cx="9546600" cy="20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g28cd7852e86_1_278"/>
          <p:cNvCxnSpPr/>
          <p:nvPr/>
        </p:nvCxnSpPr>
        <p:spPr>
          <a:xfrm flipH="1" rot="10800000">
            <a:off x="16155000" y="3935125"/>
            <a:ext cx="2046000" cy="11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g28cd7852e86_1_278"/>
          <p:cNvSpPr txBox="1"/>
          <p:nvPr/>
        </p:nvSpPr>
        <p:spPr>
          <a:xfrm>
            <a:off x="7486050" y="3057250"/>
            <a:ext cx="6767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X.p1 + X.p2 + X.p3 + … </a:t>
            </a:r>
            <a:endParaRPr sz="5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28cd7852e86_1_278"/>
          <p:cNvSpPr txBox="1"/>
          <p:nvPr/>
        </p:nvSpPr>
        <p:spPr>
          <a:xfrm>
            <a:off x="16757700" y="3057250"/>
            <a:ext cx="8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5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28cd7852e86_1_278"/>
          <p:cNvSpPr/>
          <p:nvPr/>
        </p:nvSpPr>
        <p:spPr>
          <a:xfrm>
            <a:off x="15707725" y="3230200"/>
            <a:ext cx="601500" cy="5199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1037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8cd7852e86_1_364"/>
          <p:cNvSpPr txBox="1"/>
          <p:nvPr/>
        </p:nvSpPr>
        <p:spPr>
          <a:xfrm>
            <a:off x="861700" y="2014800"/>
            <a:ext cx="15453300" cy="465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1. Acesse o diretório </a:t>
            </a:r>
            <a:r>
              <a:rPr b="1" lang="en-US" sz="2700" u="sng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rPr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rie um arq. chamado 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iris_classifier.py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Dentro do arquivo digite: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Execute: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g28cd7852e86_1_364"/>
          <p:cNvSpPr txBox="1"/>
          <p:nvPr/>
        </p:nvSpPr>
        <p:spPr>
          <a:xfrm>
            <a:off x="1205925" y="5424000"/>
            <a:ext cx="5838000" cy="58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(.sbai) $ python iris_classifier.py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g28cd7852e86_1_364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I: Classif. de Imagens</a:t>
            </a:r>
            <a:endParaRPr b="1"/>
          </a:p>
        </p:txBody>
      </p:sp>
      <p:cxnSp>
        <p:nvCxnSpPr>
          <p:cNvPr id="493" name="Google Shape;493;g28cd7852e86_1_364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4" name="Google Shape;494;g28cd7852e86_1_364"/>
          <p:cNvPicPr preferRelativeResize="0"/>
          <p:nvPr/>
        </p:nvPicPr>
        <p:blipFill rotWithShape="1">
          <a:blip r:embed="rId3">
            <a:alphaModFix/>
          </a:blip>
          <a:srcRect b="14886" l="0" r="0" t="0"/>
          <a:stretch/>
        </p:blipFill>
        <p:spPr>
          <a:xfrm>
            <a:off x="7429650" y="3327400"/>
            <a:ext cx="10717189" cy="55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cd7852e86_1_389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I: Classif. de Imagens</a:t>
            </a:r>
            <a:endParaRPr b="1"/>
          </a:p>
        </p:txBody>
      </p:sp>
      <p:sp>
        <p:nvSpPr>
          <p:cNvPr id="504" name="Google Shape;504;g28cd7852e86_1_389"/>
          <p:cNvSpPr txBox="1"/>
          <p:nvPr/>
        </p:nvSpPr>
        <p:spPr>
          <a:xfrm>
            <a:off x="861700" y="2014800"/>
            <a:ext cx="15453300" cy="20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 Treine o modelo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Continue</a:t>
            </a: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 digitando: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5" name="Google Shape;505;g28cd7852e86_1_389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6" name="Google Shape;506;g28cd7852e86_1_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726" y="3716300"/>
            <a:ext cx="14351825" cy="46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28cd7852e86_1_389"/>
          <p:cNvSpPr txBox="1"/>
          <p:nvPr/>
        </p:nvSpPr>
        <p:spPr>
          <a:xfrm>
            <a:off x="11108600" y="2791400"/>
            <a:ext cx="5838000" cy="58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(.sbai) $ python iris_classifier.py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8cd7852e86_1_403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I: Classif. de Imagens</a:t>
            </a:r>
            <a:endParaRPr b="1"/>
          </a:p>
        </p:txBody>
      </p:sp>
      <p:sp>
        <p:nvSpPr>
          <p:cNvPr id="517" name="Google Shape;517;g28cd7852e86_1_403"/>
          <p:cNvSpPr txBox="1"/>
          <p:nvPr/>
        </p:nvSpPr>
        <p:spPr>
          <a:xfrm>
            <a:off x="861700" y="2014800"/>
            <a:ext cx="15453300" cy="20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 Avalie a performance do modelo na base de TREINO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Continue digitando: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8" name="Google Shape;518;g28cd7852e86_1_403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g28cd7852e86_1_403"/>
          <p:cNvSpPr txBox="1"/>
          <p:nvPr/>
        </p:nvSpPr>
        <p:spPr>
          <a:xfrm>
            <a:off x="11108600" y="2791400"/>
            <a:ext cx="5838000" cy="58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(.sbai) $ python iris_classifier.py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0" name="Google Shape;520;g28cd7852e86_1_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50" y="3726675"/>
            <a:ext cx="16457649" cy="48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cd7852e86_1_415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I: Classif. de Imagens</a:t>
            </a:r>
            <a:endParaRPr b="1"/>
          </a:p>
        </p:txBody>
      </p:sp>
      <p:sp>
        <p:nvSpPr>
          <p:cNvPr id="530" name="Google Shape;530;g28cd7852e86_1_415"/>
          <p:cNvSpPr txBox="1"/>
          <p:nvPr/>
        </p:nvSpPr>
        <p:spPr>
          <a:xfrm>
            <a:off x="861700" y="2014800"/>
            <a:ext cx="15453300" cy="20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 Avalie a performance do modelo na base de TESTE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Continue digitando: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1" name="Google Shape;531;g28cd7852e86_1_415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g28cd7852e86_1_415"/>
          <p:cNvSpPr txBox="1"/>
          <p:nvPr/>
        </p:nvSpPr>
        <p:spPr>
          <a:xfrm>
            <a:off x="11108600" y="2791400"/>
            <a:ext cx="5838000" cy="58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(.sbai) $ python iris_classifier.py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g28cd7852e86_1_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683700"/>
            <a:ext cx="16462900" cy="50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8cd7852e86_1_426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I: Classif. de Imagens</a:t>
            </a:r>
            <a:endParaRPr b="1"/>
          </a:p>
        </p:txBody>
      </p:sp>
      <p:sp>
        <p:nvSpPr>
          <p:cNvPr id="543" name="Google Shape;543;g28cd7852e86_1_426"/>
          <p:cNvSpPr txBox="1"/>
          <p:nvPr/>
        </p:nvSpPr>
        <p:spPr>
          <a:xfrm>
            <a:off x="861700" y="2014800"/>
            <a:ext cx="15453300" cy="20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 Teste amostras isoladas no modelo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Continue digitando: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4" name="Google Shape;544;g28cd7852e86_1_426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g28cd7852e86_1_426"/>
          <p:cNvSpPr txBox="1"/>
          <p:nvPr/>
        </p:nvSpPr>
        <p:spPr>
          <a:xfrm>
            <a:off x="11108600" y="2791400"/>
            <a:ext cx="5838000" cy="58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(.sbai) $ python iris_classifier.py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6" name="Google Shape;546;g28cd7852e86_1_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00" y="3817550"/>
            <a:ext cx="16335601" cy="4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3784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/>
          <p:nvPr/>
        </p:nvSpPr>
        <p:spPr>
          <a:xfrm>
            <a:off x="2326799" y="3328486"/>
            <a:ext cx="345782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INSTITUCIONAL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2326799" y="7215236"/>
            <a:ext cx="485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EXP2: CLASSIFICAÇÃO DE IMAGENS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2326799" y="6241530"/>
            <a:ext cx="401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EXP1 : HELLO WORD!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2326800" y="4303600"/>
            <a:ext cx="338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CONCEITOS INICIAIS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1508985" y="3128651"/>
            <a:ext cx="674100" cy="674100"/>
          </a:xfrm>
          <a:prstGeom prst="ellipse">
            <a:avLst/>
          </a:prstGeom>
          <a:solidFill>
            <a:srgbClr val="04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1508985" y="4105252"/>
            <a:ext cx="674100" cy="674100"/>
          </a:xfrm>
          <a:prstGeom prst="ellipse">
            <a:avLst/>
          </a:prstGeom>
          <a:solidFill>
            <a:srgbClr val="04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1508985" y="5081853"/>
            <a:ext cx="674100" cy="674100"/>
          </a:xfrm>
          <a:prstGeom prst="ellipse">
            <a:avLst/>
          </a:prstGeom>
          <a:solidFill>
            <a:srgbClr val="04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1508985" y="6058454"/>
            <a:ext cx="674100" cy="674100"/>
          </a:xfrm>
          <a:prstGeom prst="ellipse">
            <a:avLst/>
          </a:prstGeom>
          <a:solidFill>
            <a:srgbClr val="04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1508985" y="7039768"/>
            <a:ext cx="674100" cy="674100"/>
          </a:xfrm>
          <a:prstGeom prst="ellipse">
            <a:avLst/>
          </a:prstGeom>
          <a:solidFill>
            <a:srgbClr val="04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1508985" y="8011655"/>
            <a:ext cx="674100" cy="674100"/>
          </a:xfrm>
          <a:prstGeom prst="ellipse">
            <a:avLst/>
          </a:prstGeom>
          <a:solidFill>
            <a:srgbClr val="04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0" i="0" sz="2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"/>
          <p:cNvPicPr preferRelativeResize="0"/>
          <p:nvPr/>
        </p:nvPicPr>
        <p:blipFill rotWithShape="1">
          <a:blip r:embed="rId3">
            <a:alphaModFix/>
          </a:blip>
          <a:srcRect b="31421" l="18820" r="62686" t="31976"/>
          <a:stretch/>
        </p:blipFill>
        <p:spPr>
          <a:xfrm>
            <a:off x="16580156" y="619627"/>
            <a:ext cx="679146" cy="756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"/>
          <p:cNvSpPr txBox="1"/>
          <p:nvPr/>
        </p:nvSpPr>
        <p:spPr>
          <a:xfrm>
            <a:off x="2326800" y="5246350"/>
            <a:ext cx="401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KIT DE DESENVOLVIMENTO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2326800" y="8190100"/>
            <a:ext cx="598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PRÓXIMOS PASSOS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9" name="Google Shape;149;p2"/>
          <p:cNvGrpSpPr/>
          <p:nvPr/>
        </p:nvGrpSpPr>
        <p:grpSpPr>
          <a:xfrm>
            <a:off x="-977900" y="561340"/>
            <a:ext cx="7912100" cy="692785"/>
            <a:chOff x="-977900" y="866140"/>
            <a:chExt cx="7912100" cy="692785"/>
          </a:xfrm>
        </p:grpSpPr>
        <p:sp>
          <p:nvSpPr>
            <p:cNvPr id="150" name="Google Shape;150;p2"/>
            <p:cNvSpPr/>
            <p:nvPr/>
          </p:nvSpPr>
          <p:spPr>
            <a:xfrm>
              <a:off x="-977900" y="866140"/>
              <a:ext cx="7912100" cy="692785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5750" lIns="71525" spcFirstLastPara="1" rIns="71525" wrap="square" tIns="35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3"/>
                <a:buFont typeface="Arial"/>
                <a:buNone/>
              </a:pPr>
              <a:r>
                <a:t/>
              </a:r>
              <a:endParaRPr b="0" i="0" sz="645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1" name="Google Shape;151;p2"/>
            <p:cNvSpPr txBox="1"/>
            <p:nvPr/>
          </p:nvSpPr>
          <p:spPr>
            <a:xfrm>
              <a:off x="1047115" y="904875"/>
              <a:ext cx="5636714" cy="59055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Sumário</a:t>
              </a:r>
              <a:endParaRPr b="0" i="0" sz="32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cd7852e86_1_437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I: Classif. de Imagens</a:t>
            </a:r>
            <a:endParaRPr b="1"/>
          </a:p>
        </p:txBody>
      </p:sp>
      <p:sp>
        <p:nvSpPr>
          <p:cNvPr id="556" name="Google Shape;556;g28cd7852e86_1_437"/>
          <p:cNvSpPr txBox="1"/>
          <p:nvPr/>
        </p:nvSpPr>
        <p:spPr>
          <a:xfrm>
            <a:off x="861700" y="2014800"/>
            <a:ext cx="15453300" cy="20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. Porte o modelo para C/C++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Continue digitando: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g28cd7852e86_1_437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g28cd7852e86_1_437"/>
          <p:cNvSpPr txBox="1"/>
          <p:nvPr/>
        </p:nvSpPr>
        <p:spPr>
          <a:xfrm>
            <a:off x="11108600" y="2791400"/>
            <a:ext cx="5838000" cy="58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(.sbai) $ python iris_classifier.py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9" name="Google Shape;559;g28cd7852e86_1_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075" y="4372025"/>
            <a:ext cx="15209947" cy="36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cd7852e86_1_448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I: Classif. de Imagens</a:t>
            </a:r>
            <a:endParaRPr b="1"/>
          </a:p>
        </p:txBody>
      </p:sp>
      <p:sp>
        <p:nvSpPr>
          <p:cNvPr id="569" name="Google Shape;569;g28cd7852e86_1_448"/>
          <p:cNvSpPr txBox="1"/>
          <p:nvPr/>
        </p:nvSpPr>
        <p:spPr>
          <a:xfrm>
            <a:off x="861700" y="2014800"/>
            <a:ext cx="9209100" cy="390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6. Porte o modelo para C/C++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Crie um novo sketch no Arduino IDE;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○"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Copie a função 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predict </a:t>
            </a: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do </a:t>
            </a: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iris.classifier.h</a:t>
            </a: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gerado p/ o novo sketch do Arduino IDE 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0" name="Google Shape;570;g28cd7852e86_1_448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g28cd7852e86_1_448"/>
          <p:cNvSpPr/>
          <p:nvPr/>
        </p:nvSpPr>
        <p:spPr>
          <a:xfrm>
            <a:off x="0" y="8926400"/>
            <a:ext cx="18288000" cy="13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g28cd7852e86_1_448"/>
          <p:cNvPicPr preferRelativeResize="0"/>
          <p:nvPr/>
        </p:nvPicPr>
        <p:blipFill rotWithShape="1">
          <a:blip r:embed="rId3">
            <a:alphaModFix/>
          </a:blip>
          <a:srcRect b="6879" l="8391" r="0" t="1637"/>
          <a:stretch/>
        </p:blipFill>
        <p:spPr>
          <a:xfrm>
            <a:off x="10671250" y="128850"/>
            <a:ext cx="7341176" cy="998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8cd7852e86_1_459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b="1" lang="en-US"/>
              <a:t>EXP I: Classif. de Imagens</a:t>
            </a:r>
            <a:endParaRPr b="1"/>
          </a:p>
        </p:txBody>
      </p:sp>
      <p:cxnSp>
        <p:nvCxnSpPr>
          <p:cNvPr id="582" name="Google Shape;582;g28cd7852e86_1_459"/>
          <p:cNvCxnSpPr/>
          <p:nvPr/>
        </p:nvCxnSpPr>
        <p:spPr>
          <a:xfrm>
            <a:off x="1565075" y="8013450"/>
            <a:ext cx="146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g28cd7852e86_1_459"/>
          <p:cNvSpPr txBox="1"/>
          <p:nvPr/>
        </p:nvSpPr>
        <p:spPr>
          <a:xfrm>
            <a:off x="861700" y="2014800"/>
            <a:ext cx="13392000" cy="190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700"/>
              <a:buFont typeface="Montserrat"/>
              <a:buChar char="●"/>
            </a:pPr>
            <a:r>
              <a:rPr b="1" lang="en-US" sz="2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7. Clique em Upload:</a:t>
            </a:r>
            <a:endParaRPr b="1" sz="2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4" name="Google Shape;584;g28cd7852e86_1_459"/>
          <p:cNvPicPr preferRelativeResize="0"/>
          <p:nvPr/>
        </p:nvPicPr>
        <p:blipFill rotWithShape="1">
          <a:blip r:embed="rId3">
            <a:alphaModFix/>
          </a:blip>
          <a:srcRect b="0" l="0" r="49614" t="0"/>
          <a:stretch/>
        </p:blipFill>
        <p:spPr>
          <a:xfrm>
            <a:off x="1260275" y="2928050"/>
            <a:ext cx="5268175" cy="29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8cd7852e86_1_459"/>
          <p:cNvSpPr/>
          <p:nvPr/>
        </p:nvSpPr>
        <p:spPr>
          <a:xfrm>
            <a:off x="1889125" y="3693775"/>
            <a:ext cx="600300" cy="860700"/>
          </a:xfrm>
          <a:prstGeom prst="rect">
            <a:avLst/>
          </a:prstGeom>
          <a:noFill/>
          <a:ln cap="flat" cmpd="sng" w="1143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g28cd7852e86_1_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325" y="6372325"/>
            <a:ext cx="11895725" cy="235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g28cd7852e86_1_459"/>
          <p:cNvCxnSpPr>
            <a:stCxn id="584" idx="3"/>
            <a:endCxn id="586" idx="0"/>
          </p:cNvCxnSpPr>
          <p:nvPr/>
        </p:nvCxnSpPr>
        <p:spPr>
          <a:xfrm>
            <a:off x="6528450" y="4378088"/>
            <a:ext cx="5565600" cy="199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"/>
          <p:cNvSpPr txBox="1"/>
          <p:nvPr>
            <p:ph type="title"/>
          </p:nvPr>
        </p:nvSpPr>
        <p:spPr>
          <a:xfrm>
            <a:off x="1239520" y="581660"/>
            <a:ext cx="5466080" cy="692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/>
              <a:t>Próximos passos</a:t>
            </a:r>
            <a:endParaRPr b="1"/>
          </a:p>
        </p:txBody>
      </p:sp>
      <p:sp>
        <p:nvSpPr>
          <p:cNvPr id="597" name="Google Shape;597;p6"/>
          <p:cNvSpPr txBox="1"/>
          <p:nvPr/>
        </p:nvSpPr>
        <p:spPr>
          <a:xfrm>
            <a:off x="897000" y="2455225"/>
            <a:ext cx="7480200" cy="31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3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3700"/>
              <a:buFont typeface="Montserrat"/>
              <a:buChar char="●"/>
            </a:pPr>
            <a:r>
              <a:rPr b="1"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Livros</a:t>
            </a:r>
            <a:endParaRPr b="1" sz="3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700"/>
              <a:buFont typeface="Montserrat"/>
              <a:buChar char="●"/>
            </a:pPr>
            <a:r>
              <a:rPr b="1" lang="en-US" sz="3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TinyML Foundation</a:t>
            </a:r>
            <a:endParaRPr b="1" sz="3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103784"/>
              </a:buClr>
              <a:buSzPts val="3700"/>
              <a:buFont typeface="Montserrat"/>
              <a:buChar char="●"/>
            </a:pPr>
            <a:r>
              <a:rPr b="1" lang="en-US" sz="3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LinkedIn TinyML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8" name="Google Shape;59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3985" y="2499725"/>
            <a:ext cx="5007215" cy="62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6975" y="2593625"/>
            <a:ext cx="4654325" cy="61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5375" y="6065575"/>
            <a:ext cx="2521725" cy="26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"/>
          <p:cNvSpPr txBox="1"/>
          <p:nvPr/>
        </p:nvSpPr>
        <p:spPr>
          <a:xfrm>
            <a:off x="7909375" y="2189499"/>
            <a:ext cx="9986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0800">
                <a:solidFill>
                  <a:srgbClr val="003274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Obrigada!</a:t>
            </a:r>
            <a:endParaRPr sz="10800">
              <a:solidFill>
                <a:srgbClr val="003274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8400">
                <a:solidFill>
                  <a:srgbClr val="003274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8400">
              <a:solidFill>
                <a:srgbClr val="00327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8"/>
          <p:cNvSpPr/>
          <p:nvPr/>
        </p:nvSpPr>
        <p:spPr>
          <a:xfrm>
            <a:off x="0" y="8986500"/>
            <a:ext cx="18288000" cy="1300800"/>
          </a:xfrm>
          <a:prstGeom prst="rect">
            <a:avLst/>
          </a:prstGeom>
          <a:solidFill>
            <a:srgbClr val="1037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2400" y="9402425"/>
            <a:ext cx="1628652" cy="676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"/>
          <p:cNvSpPr txBox="1"/>
          <p:nvPr/>
        </p:nvSpPr>
        <p:spPr>
          <a:xfrm>
            <a:off x="1047275" y="9359850"/>
            <a:ext cx="3753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Inovando para o futuro</a:t>
            </a:r>
            <a:endParaRPr b="0" i="0" sz="24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13" name="Google Shape;613;p8"/>
          <p:cNvSpPr txBox="1"/>
          <p:nvPr/>
        </p:nvSpPr>
        <p:spPr>
          <a:xfrm>
            <a:off x="1748100" y="6116625"/>
            <a:ext cx="6395100" cy="25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CONTATO: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●"/>
            </a:pPr>
            <a:r>
              <a:rPr b="1"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Email:</a:t>
            </a:r>
            <a:r>
              <a:rPr lang="en-US" sz="26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lahis.almeida@indt.org.br</a:t>
            </a:r>
            <a:endParaRPr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●"/>
            </a:pPr>
            <a:r>
              <a:rPr b="1" lang="en-US" sz="2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LinkedIn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600"/>
              <a:buFont typeface="Montserrat"/>
              <a:buChar char="●"/>
            </a:pPr>
            <a:r>
              <a:rPr b="1" lang="en-US" sz="2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Material do curso</a:t>
            </a:r>
            <a:endParaRPr b="1" sz="26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" name="Google Shape;614;p8"/>
          <p:cNvPicPr preferRelativeResize="0"/>
          <p:nvPr/>
        </p:nvPicPr>
        <p:blipFill rotWithShape="1">
          <a:blip r:embed="rId7">
            <a:alphaModFix/>
          </a:blip>
          <a:srcRect b="0" l="0" r="0" t="20508"/>
          <a:stretch/>
        </p:blipFill>
        <p:spPr>
          <a:xfrm>
            <a:off x="1972000" y="996375"/>
            <a:ext cx="4294399" cy="4551424"/>
          </a:xfrm>
          <a:prstGeom prst="rect">
            <a:avLst/>
          </a:prstGeom>
          <a:noFill/>
          <a:ln cap="flat" cmpd="sng" w="76200">
            <a:solidFill>
              <a:srgbClr val="10378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9"/>
          <p:cNvPicPr preferRelativeResize="0"/>
          <p:nvPr/>
        </p:nvPicPr>
        <p:blipFill rotWithShape="1">
          <a:blip r:embed="rId3">
            <a:alphaModFix/>
          </a:blip>
          <a:srcRect b="26465" l="0" r="-1947" t="0"/>
          <a:stretch/>
        </p:blipFill>
        <p:spPr>
          <a:xfrm>
            <a:off x="5548250" y="4072075"/>
            <a:ext cx="7191501" cy="21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/>
          <p:nvPr>
            <p:ph type="title"/>
          </p:nvPr>
        </p:nvSpPr>
        <p:spPr>
          <a:xfrm>
            <a:off x="1239520" y="581660"/>
            <a:ext cx="5466080" cy="692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Institucional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861700" y="2014800"/>
            <a:ext cx="8509200" cy="64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O INDT está há mais de 20 anos </a:t>
            </a:r>
            <a:r>
              <a:rPr b="1"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oferecendo</a:t>
            </a:r>
            <a:r>
              <a:rPr b="1"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 soluções em P&amp;D e inovação no Brasil;</a:t>
            </a:r>
            <a:endParaRPr b="1"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Áreas de atuação:</a:t>
            </a:r>
            <a:endParaRPr b="1"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rPr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Indústria 4.0;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rPr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Laboratórios;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rPr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Telecom;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rPr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Saúde;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rPr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Mobilidade.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●"/>
            </a:pPr>
            <a:r>
              <a:rPr b="1"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Formatos de parceria: </a:t>
            </a:r>
            <a:endParaRPr b="1"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rPr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Lei da Informática, EMBRAPII e FINEP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2400"/>
              <a:buFont typeface="Montserrat"/>
              <a:buChar char="○"/>
            </a:pPr>
            <a:r>
              <a:rPr lang="en-US" sz="24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Contração direta.</a:t>
            </a:r>
            <a:endParaRPr sz="24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" name="Google Shape;162;p4"/>
          <p:cNvGrpSpPr/>
          <p:nvPr/>
        </p:nvGrpSpPr>
        <p:grpSpPr>
          <a:xfrm>
            <a:off x="10453303" y="2384610"/>
            <a:ext cx="6783079" cy="5708893"/>
            <a:chOff x="10578375" y="2576075"/>
            <a:chExt cx="6505926" cy="5288950"/>
          </a:xfrm>
        </p:grpSpPr>
        <p:pic>
          <p:nvPicPr>
            <p:cNvPr id="163" name="Google Shape;163;p4"/>
            <p:cNvPicPr preferRelativeResize="0"/>
            <p:nvPr/>
          </p:nvPicPr>
          <p:blipFill rotWithShape="1">
            <a:blip r:embed="rId3">
              <a:alphaModFix/>
            </a:blip>
            <a:srcRect b="0" l="47067" r="0" t="0"/>
            <a:stretch/>
          </p:blipFill>
          <p:spPr>
            <a:xfrm>
              <a:off x="10578375" y="5845725"/>
              <a:ext cx="6505926" cy="2019300"/>
            </a:xfrm>
            <a:prstGeom prst="rect">
              <a:avLst/>
            </a:prstGeom>
            <a:noFill/>
            <a:ln cap="flat" cmpd="sng" w="76200">
              <a:solidFill>
                <a:srgbClr val="10378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4" name="Google Shape;164;p4"/>
            <p:cNvPicPr preferRelativeResize="0"/>
            <p:nvPr/>
          </p:nvPicPr>
          <p:blipFill rotWithShape="1">
            <a:blip r:embed="rId4">
              <a:alphaModFix/>
            </a:blip>
            <a:srcRect b="0" l="5464" r="0" t="15045"/>
            <a:stretch/>
          </p:blipFill>
          <p:spPr>
            <a:xfrm>
              <a:off x="10578375" y="2576075"/>
              <a:ext cx="6505925" cy="3269649"/>
            </a:xfrm>
            <a:prstGeom prst="rect">
              <a:avLst/>
            </a:prstGeom>
            <a:noFill/>
            <a:ln cap="flat" cmpd="sng" w="76200">
              <a:solidFill>
                <a:srgbClr val="103784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946590a02_0_13"/>
          <p:cNvSpPr txBox="1"/>
          <p:nvPr/>
        </p:nvSpPr>
        <p:spPr>
          <a:xfrm>
            <a:off x="861700" y="2014800"/>
            <a:ext cx="16654200" cy="23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3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3700"/>
              <a:buFont typeface="Montserrat"/>
              <a:buChar char="●"/>
            </a:pPr>
            <a:r>
              <a:rPr b="1"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O que é TinyML?</a:t>
            </a:r>
            <a:endParaRPr b="1" sz="3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TinyML  se refere a prática de implantar modelos de ML em dispositivos com restrição de recursos (MCUs);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g1e946590a02_0_13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Conceitos Iniciais</a:t>
            </a:r>
            <a:endParaRPr/>
          </a:p>
        </p:txBody>
      </p:sp>
      <p:sp>
        <p:nvSpPr>
          <p:cNvPr id="175" name="Google Shape;175;g1e946590a02_0_13"/>
          <p:cNvSpPr/>
          <p:nvPr/>
        </p:nvSpPr>
        <p:spPr>
          <a:xfrm>
            <a:off x="1315725" y="5233194"/>
            <a:ext cx="3822000" cy="3453000"/>
          </a:xfrm>
          <a:prstGeom prst="ellipse">
            <a:avLst/>
          </a:prstGeom>
          <a:solidFill>
            <a:srgbClr val="13C6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Machine </a:t>
            </a:r>
            <a:r>
              <a:rPr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sz="3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g1e946590a02_0_13"/>
          <p:cNvSpPr/>
          <p:nvPr/>
        </p:nvSpPr>
        <p:spPr>
          <a:xfrm>
            <a:off x="7034280" y="5161550"/>
            <a:ext cx="3866400" cy="3547200"/>
          </a:xfrm>
          <a:prstGeom prst="ellipse">
            <a:avLst/>
          </a:prstGeom>
          <a:solidFill>
            <a:srgbClr val="13C6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Embedded</a:t>
            </a:r>
            <a:r>
              <a:rPr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 Devices (IoT)</a:t>
            </a:r>
            <a:endParaRPr sz="3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g1e946590a02_0_13"/>
          <p:cNvSpPr/>
          <p:nvPr/>
        </p:nvSpPr>
        <p:spPr>
          <a:xfrm>
            <a:off x="13553225" y="4691200"/>
            <a:ext cx="4417200" cy="41754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1e946590a02_0_13"/>
          <p:cNvSpPr/>
          <p:nvPr/>
        </p:nvSpPr>
        <p:spPr>
          <a:xfrm>
            <a:off x="11303854" y="6428827"/>
            <a:ext cx="1489800" cy="1129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1037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e946590a02_0_13"/>
          <p:cNvSpPr/>
          <p:nvPr/>
        </p:nvSpPr>
        <p:spPr>
          <a:xfrm>
            <a:off x="5137865" y="6255782"/>
            <a:ext cx="1769100" cy="1618500"/>
          </a:xfrm>
          <a:prstGeom prst="mathPlus">
            <a:avLst>
              <a:gd fmla="val 23520" name="adj1"/>
            </a:avLst>
          </a:prstGeom>
          <a:solidFill>
            <a:srgbClr val="1037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e946590a02_0_13"/>
          <p:cNvSpPr txBox="1"/>
          <p:nvPr/>
        </p:nvSpPr>
        <p:spPr>
          <a:xfrm>
            <a:off x="14091425" y="5269350"/>
            <a:ext cx="3658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EDGE AI</a:t>
            </a:r>
            <a:endParaRPr b="1" sz="39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g1e946590a02_0_13"/>
          <p:cNvSpPr/>
          <p:nvPr/>
        </p:nvSpPr>
        <p:spPr>
          <a:xfrm>
            <a:off x="14366975" y="6065700"/>
            <a:ext cx="2942100" cy="2696700"/>
          </a:xfrm>
          <a:prstGeom prst="ellipse">
            <a:avLst/>
          </a:prstGeom>
          <a:solidFill>
            <a:srgbClr val="13C6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TinyML</a:t>
            </a:r>
            <a:endParaRPr b="1" sz="39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cd7852e86_1_133"/>
          <p:cNvSpPr txBox="1"/>
          <p:nvPr/>
        </p:nvSpPr>
        <p:spPr>
          <a:xfrm>
            <a:off x="709300" y="1862400"/>
            <a:ext cx="16654200" cy="58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3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3700"/>
              <a:buFont typeface="Montserrat"/>
              <a:buChar char="●"/>
            </a:pPr>
            <a:r>
              <a:rPr b="1"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O que é TinyML?</a:t>
            </a:r>
            <a:endParaRPr b="1" sz="3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Dispositivos IoT capazes de executar tasks IA localmente sem depender de um serviço de nuvem: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2" marL="13716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■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MCUs;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■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Wearables;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■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Sensores inteligentes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28cd7852e86_1_133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Conceitos Iniciais</a:t>
            </a:r>
            <a:endParaRPr/>
          </a:p>
        </p:txBody>
      </p:sp>
      <p:pic>
        <p:nvPicPr>
          <p:cNvPr id="192" name="Google Shape;192;g28cd7852e86_1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453" y="3994050"/>
            <a:ext cx="5466001" cy="418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8cd7852e86_1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6226" y="4744187"/>
            <a:ext cx="1944701" cy="14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8cd7852e86_1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9676" y="6907512"/>
            <a:ext cx="2104774" cy="15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8cd7852e86_1_133"/>
          <p:cNvSpPr txBox="1"/>
          <p:nvPr/>
        </p:nvSpPr>
        <p:spPr>
          <a:xfrm>
            <a:off x="14052525" y="8252275"/>
            <a:ext cx="24228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0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NVIDIA </a:t>
            </a:r>
            <a:endParaRPr b="1" sz="20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0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Jetson NAno</a:t>
            </a:r>
            <a:endParaRPr b="1" i="0" sz="10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g28cd7852e86_1_133"/>
          <p:cNvSpPr txBox="1"/>
          <p:nvPr/>
        </p:nvSpPr>
        <p:spPr>
          <a:xfrm>
            <a:off x="9939575" y="8513175"/>
            <a:ext cx="24228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0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ESP32</a:t>
            </a:r>
            <a:endParaRPr b="1" i="0" sz="10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28cd7852e86_1_133"/>
          <p:cNvSpPr txBox="1"/>
          <p:nvPr/>
        </p:nvSpPr>
        <p:spPr>
          <a:xfrm>
            <a:off x="9776725" y="6157325"/>
            <a:ext cx="24228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0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Seeeduino XIAO</a:t>
            </a:r>
            <a:endParaRPr b="1" i="0" sz="1000" u="none" cap="none" strike="noStrike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cd7852e86_1_159"/>
          <p:cNvSpPr txBox="1"/>
          <p:nvPr/>
        </p:nvSpPr>
        <p:spPr>
          <a:xfrm>
            <a:off x="709300" y="1938600"/>
            <a:ext cx="7480200" cy="6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3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3700"/>
              <a:buFont typeface="Montserrat"/>
              <a:buChar char="●"/>
            </a:pPr>
            <a:r>
              <a:rPr b="1"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Vantagens do</a:t>
            </a:r>
            <a:r>
              <a:rPr b="1"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 TinyML</a:t>
            </a:r>
            <a:endParaRPr b="1" sz="3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Baixa Latência;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Segurança e Privacidade;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Eficiência em: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2" marL="1371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■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Largura de Banda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2" marL="1371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■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Consumo de Energia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Custo benefício.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g28cd7852e86_1_159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Conceitos Iniciais</a:t>
            </a:r>
            <a:endParaRPr/>
          </a:p>
        </p:txBody>
      </p:sp>
      <p:pic>
        <p:nvPicPr>
          <p:cNvPr id="208" name="Google Shape;208;g28cd7852e86_1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2200" y="235390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g28cd7852e86_1_159"/>
          <p:cNvCxnSpPr/>
          <p:nvPr/>
        </p:nvCxnSpPr>
        <p:spPr>
          <a:xfrm>
            <a:off x="11375600" y="7580850"/>
            <a:ext cx="10008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cd7852e86_1_177"/>
          <p:cNvSpPr txBox="1"/>
          <p:nvPr/>
        </p:nvSpPr>
        <p:spPr>
          <a:xfrm>
            <a:off x="861700" y="2091000"/>
            <a:ext cx="14084700" cy="555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3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3700"/>
              <a:buFont typeface="Montserrat"/>
              <a:buChar char="●"/>
            </a:pPr>
            <a:r>
              <a:rPr b="1"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Desafios </a:t>
            </a:r>
            <a:r>
              <a:rPr b="1"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do TinyML</a:t>
            </a:r>
            <a:endParaRPr b="1" sz="37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Restrição de recursos</a:t>
            </a: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Complexidade dos Modelos;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Compatibilidade</a:t>
            </a: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 entre HW e SW.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03784"/>
              </a:buClr>
              <a:buSzPts val="3500"/>
              <a:buFont typeface="Montserrat"/>
              <a:buChar char="●"/>
            </a:pPr>
            <a:r>
              <a:rPr b="1"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Aplicações: </a:t>
            </a: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Domótica, Saúde, Indústria 4.0, Agricultura 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g28cd7852e86_1_177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Conceitos Iniciais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cd7852e86_1_210"/>
          <p:cNvSpPr txBox="1"/>
          <p:nvPr/>
        </p:nvSpPr>
        <p:spPr>
          <a:xfrm>
            <a:off x="861700" y="2091000"/>
            <a:ext cx="14084700" cy="555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63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03784"/>
              </a:buClr>
              <a:buSzPts val="3700"/>
              <a:buFont typeface="Montserrat"/>
              <a:buChar char="●"/>
            </a:pPr>
            <a:r>
              <a:rPr b="1"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Ecossistema de </a:t>
            </a:r>
            <a:r>
              <a:rPr b="1" lang="en-US" sz="37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TinyML</a:t>
            </a:r>
            <a:endParaRPr b="1" sz="38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Arduino IDE</a:t>
            </a: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b="1"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MicroML generator</a:t>
            </a: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EDGE Impulse;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TensorFlow Lite para Microcontroladores (TFLite Micro).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03784"/>
              </a:buClr>
              <a:buSzPts val="3500"/>
              <a:buFont typeface="Montserrat"/>
              <a:buChar char="○"/>
            </a:pPr>
            <a:r>
              <a:rPr lang="en-US" sz="3500">
                <a:solidFill>
                  <a:srgbClr val="103784"/>
                </a:solidFill>
                <a:latin typeface="Montserrat"/>
                <a:ea typeface="Montserrat"/>
                <a:cs typeface="Montserrat"/>
                <a:sym typeface="Montserrat"/>
              </a:rPr>
              <a:t>Compatibilidade entre HW e SW.</a:t>
            </a:r>
            <a:endParaRPr sz="3500">
              <a:solidFill>
                <a:srgbClr val="1037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g28cd7852e86_1_210"/>
          <p:cNvSpPr txBox="1"/>
          <p:nvPr>
            <p:ph type="title"/>
          </p:nvPr>
        </p:nvSpPr>
        <p:spPr>
          <a:xfrm>
            <a:off x="1239520" y="581660"/>
            <a:ext cx="546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Conceitos Iniciais</a:t>
            </a:r>
            <a:endParaRPr/>
          </a:p>
        </p:txBody>
      </p:sp>
      <p:pic>
        <p:nvPicPr>
          <p:cNvPr id="230" name="Google Shape;230;g28cd7852e86_1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9898" y="6375373"/>
            <a:ext cx="3350901" cy="188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8cd7852e86_1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3400" y="4531350"/>
            <a:ext cx="2786400" cy="13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8cd7852e86_1_210"/>
          <p:cNvSpPr txBox="1"/>
          <p:nvPr/>
        </p:nvSpPr>
        <p:spPr>
          <a:xfrm>
            <a:off x="14992150" y="3290275"/>
            <a:ext cx="27864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mic Sans MS"/>
                <a:ea typeface="Comic Sans MS"/>
                <a:cs typeface="Comic Sans MS"/>
                <a:sym typeface="Comic Sans MS"/>
              </a:rPr>
              <a:t>micromlgen</a:t>
            </a:r>
            <a:endParaRPr b="1"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2022-07-26T17:48:17Z</dcterms:created>
  <dc:creator>Alice Naveca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7F5C99F2C5054B679E3C8C0067B1F919</vt:lpwstr>
  </property>
  <property fmtid="{D5CDD505-2E9C-101B-9397-08002B2CF9AE}" pid="3" name="KSOProductBuildVer">
    <vt:lpwstr>1046-11.2.0.11191</vt:lpwstr>
  </property>
</Properties>
</file>